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73" r:id="rId4"/>
    <p:sldId id="275" r:id="rId5"/>
    <p:sldId id="276" r:id="rId6"/>
    <p:sldId id="260" r:id="rId7"/>
    <p:sldId id="274" r:id="rId8"/>
    <p:sldId id="277" r:id="rId9"/>
    <p:sldId id="278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8" r:id="rId23"/>
    <p:sldId id="300" r:id="rId24"/>
    <p:sldId id="299" r:id="rId25"/>
    <p:sldId id="301" r:id="rId26"/>
    <p:sldId id="292" r:id="rId27"/>
    <p:sldId id="291" r:id="rId28"/>
    <p:sldId id="293" r:id="rId29"/>
    <p:sldId id="294" r:id="rId30"/>
    <p:sldId id="295" r:id="rId31"/>
    <p:sldId id="297" r:id="rId32"/>
    <p:sldId id="296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00FF"/>
    <a:srgbClr val="FFF2CC"/>
    <a:srgbClr val="FFFF99"/>
    <a:srgbClr val="C55A11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9EE6F-CA05-4421-8044-6A9303C4B8FE}" v="183" dt="2023-08-10T22:04:27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FB9D0-E642-430E-ACCB-ECB573D521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21E4C-24C5-451B-BCDF-8850DEC71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4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8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9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6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00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8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3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43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54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802-7B85-7EB8-C7DC-7658F8BD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5B33-B22D-03B1-FA9E-A5D97E2F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Impact" panose="020B080603090205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6111-FB2D-C0EE-5105-6FBE15B0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C87F14AD-D836-415A-917E-74AB5015882A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70EC2-49A1-6937-DEA0-3731D845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D66E-9F3F-F9A5-694F-A7E3664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BEBA4369-EA59-4746-9333-EA3155A297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1F70-E1AE-E16B-2CDD-D818948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E2ED9-826E-DED1-E350-F71817C39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50C3-8923-8DC0-B96A-C5B1C052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7B48-3B5D-8D7E-13E8-0BBC3470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957C-55B4-E84A-174C-4FE85D86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6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99EA5-B0A7-909F-BF8B-11EA5DF05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88DAA-6A79-5D5C-EE2B-BE559DF3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34BA-F180-B5DF-73C7-E8C7DE75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C31E-1509-26C9-A3E6-DDD5CAF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1916-3E28-B5F2-73D1-659D2A7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EF41-AA43-ED9C-4C80-1FA7525B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17A1-6FCF-984E-53C1-6439BDE7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ED56-93EC-3D51-C16E-73C4DDD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684B-E8D9-ABB3-726E-D85E7EAF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6219-0604-89DE-26F1-215A20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74D-4F0B-1E07-33EA-46510EA6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5B5F-3DA2-7B83-62CA-234617792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FD4F8-CC91-D1DB-7D58-3DD9D8EB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F5B9-5754-5553-EC55-7858A801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764D-7D10-97EF-9A7D-08B0BC4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31B3-7508-1298-6FC0-9A526400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850C-EFFE-9FA2-1BF6-5B306EB2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581C-F800-DF6B-EDC0-C29DE487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DE70-5328-12EA-1B3E-363F9095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94436-9676-208D-6782-717F5D52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D4710-8133-2D5C-6814-FF712272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230A-D9B5-738E-479C-7E7DE1AA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B52-D675-1E5D-0E38-DBADC9BF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0E5CA-2B9B-1574-094B-72322FF91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36C79-37A6-A721-D083-32F21C4D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DF3FD-B3F5-8236-3F4D-D6919FDCC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A17B2-A987-D063-83B0-A79116CF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C46C-A9C6-4516-4911-419D1CDA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883E-6323-8ED7-66C4-4708CD69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B7D3-5448-963A-5DD0-44A03CDD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DD16F-33EE-67DD-AF3D-AF51107E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E6BB-A60C-09D2-9E81-78AD2A95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617C-B9CC-5252-CD1B-B27082AE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75A8-04C2-FDCF-0D49-9B064FF9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4812-72C1-22EB-EAD1-42910900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513A-D84A-3A60-FA52-6CEFB866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C24F-EFBF-9F2A-8BD0-807C7F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A4D4-A296-6B43-16A5-CA7A110D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4DD88-20B3-CA73-B7C6-93963F231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6BC92-5F0D-BCFD-B103-BA68C88B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00429-C8A8-A69C-C9C6-60297ABC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AFFCD-FB1B-4E7A-D0DF-7B5DB350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A7FE-B428-4459-71BD-0F916B56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66A7A-F504-25C5-5A6E-D9456B2B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E6346-0BAE-84A3-0630-495C49BFD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F173-F798-5071-CE39-D04A29CA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E6CAE-222A-37B1-F5A7-2299E4BC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2BC3D-755D-B4AC-4DC5-5D977BA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8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BFF76-7D32-DA7B-91FB-4D9338B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691D-C43B-AB27-FE10-3123FDE4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E092-324D-1828-2D03-C1176A8EF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87AD-F336-11FD-56EA-D810AB07F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FE6C-09A2-A6FC-72CD-5CE7036C3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code-in-the-clou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.analyticflow.com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D2098212-5032-35C8-7C3E-7847688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DB0A9-291C-C850-3353-CBC2A238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>
                <a:latin typeface="+mj-lt"/>
              </a:rPr>
              <a:t>Aplicaciones de Inteligencia Artificial en Economía y Finanzas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126E-41DB-E43E-58ED-F762C15E6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974" y="2434201"/>
            <a:ext cx="3586348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1" dirty="0">
                <a:latin typeface="+mn-lt"/>
              </a:rPr>
              <a:t>Rolando M. Gonzales Martinez</a:t>
            </a:r>
          </a:p>
          <a:p>
            <a:pPr algn="r"/>
            <a:r>
              <a:rPr lang="en-US" sz="2000" dirty="0">
                <a:latin typeface="+mn-lt"/>
              </a:rPr>
              <a:t>Royal Netherlands Academy of Art and Sciences</a:t>
            </a:r>
          </a:p>
          <a:p>
            <a:pPr algn="r"/>
            <a:r>
              <a:rPr lang="en-US" sz="2000" dirty="0">
                <a:latin typeface="+mn-lt"/>
              </a:rPr>
              <a:t>University of Groningen</a:t>
            </a:r>
          </a:p>
          <a:p>
            <a:pPr algn="r"/>
            <a:r>
              <a:rPr lang="en-US" sz="2000" dirty="0">
                <a:latin typeface="+mn-lt"/>
              </a:rPr>
              <a:t>The Netherlands</a:t>
            </a:r>
          </a:p>
        </p:txBody>
      </p:sp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9FA574DA-AD3B-69F5-F9FF-F88E001F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53" y="4559102"/>
            <a:ext cx="3268484" cy="1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RStudio</a:t>
            </a:r>
            <a:endParaRPr lang="es-B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4BFF8-2EC8-512B-DBE7-7DFBB043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1" y="1569830"/>
            <a:ext cx="7735612" cy="51532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1A9244-0F72-A5D4-F351-640BD3E4D270}"/>
              </a:ext>
            </a:extLst>
          </p:cNvPr>
          <p:cNvSpPr/>
          <p:nvPr/>
        </p:nvSpPr>
        <p:spPr>
          <a:xfrm>
            <a:off x="1343475" y="1396471"/>
            <a:ext cx="4908962" cy="2997843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655C2-0EB4-FC39-7151-294DA72F90DF}"/>
              </a:ext>
            </a:extLst>
          </p:cNvPr>
          <p:cNvSpPr/>
          <p:nvPr/>
        </p:nvSpPr>
        <p:spPr>
          <a:xfrm>
            <a:off x="6429736" y="1122745"/>
            <a:ext cx="3385596" cy="272198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4EB5-2D6C-5847-8FF1-7CC2A38976C4}"/>
              </a:ext>
            </a:extLst>
          </p:cNvPr>
          <p:cNvSpPr/>
          <p:nvPr/>
        </p:nvSpPr>
        <p:spPr>
          <a:xfrm>
            <a:off x="6331849" y="4070610"/>
            <a:ext cx="3911430" cy="2721980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76903-ECA6-3D50-F201-810418A67FFB}"/>
              </a:ext>
            </a:extLst>
          </p:cNvPr>
          <p:cNvSpPr/>
          <p:nvPr/>
        </p:nvSpPr>
        <p:spPr>
          <a:xfrm>
            <a:off x="1389774" y="4841399"/>
            <a:ext cx="4706225" cy="195119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9635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librerías (paquetes)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80A49-865E-D9CB-3712-6497A394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84" y="1598432"/>
            <a:ext cx="7393005" cy="48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RAnalyticWorkflow</a:t>
            </a:r>
            <a:endParaRPr lang="es-B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7797-ECBB-911F-CC64-777FE9F1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48" y="1690688"/>
            <a:ext cx="6152589" cy="4679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D428ED-B0B6-06E8-A63A-E1F5C93D25A4}"/>
              </a:ext>
            </a:extLst>
          </p:cNvPr>
          <p:cNvSpPr/>
          <p:nvPr/>
        </p:nvSpPr>
        <p:spPr>
          <a:xfrm>
            <a:off x="1343475" y="1469036"/>
            <a:ext cx="3712521" cy="2925278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B24C8-C264-65C9-58CD-8A6BD4E8FE66}"/>
              </a:ext>
            </a:extLst>
          </p:cNvPr>
          <p:cNvSpPr/>
          <p:nvPr/>
        </p:nvSpPr>
        <p:spPr>
          <a:xfrm>
            <a:off x="5170668" y="1964553"/>
            <a:ext cx="3058932" cy="467920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C5F2C-5925-00A3-6A42-E37E2D353F30}"/>
              </a:ext>
            </a:extLst>
          </p:cNvPr>
          <p:cNvSpPr/>
          <p:nvPr/>
        </p:nvSpPr>
        <p:spPr>
          <a:xfrm>
            <a:off x="1948721" y="4744616"/>
            <a:ext cx="3107275" cy="162527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749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RAnalyticWorkflow</a:t>
            </a:r>
            <a:endParaRPr lang="es-B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60714-AA92-9989-7D45-BCA36981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24747" cy="4875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40896-C57E-FABE-AE4A-0FB9F573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71" t="17240"/>
          <a:stretch/>
        </p:blipFill>
        <p:spPr>
          <a:xfrm>
            <a:off x="6611943" y="743867"/>
            <a:ext cx="5092861" cy="56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 nuevo editor de código de Rapsberry te enseña Python, el lenguaje de la  IA | Computer Hoy">
            <a:extLst>
              <a:ext uri="{FF2B5EF4-FFF2-40B4-BE49-F238E27FC236}">
                <a16:creationId xmlns:a16="http://schemas.microsoft.com/office/drawing/2014/main" id="{644F57F3-5698-6C40-7A48-C5370693B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3887296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E116-8BDE-B4F6-ABF7-986E83AD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6" y="259018"/>
            <a:ext cx="3822189" cy="725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A7ED-C696-780A-35C7-90827276C2FA}"/>
              </a:ext>
            </a:extLst>
          </p:cNvPr>
          <p:cNvSpPr txBox="1"/>
          <p:nvPr/>
        </p:nvSpPr>
        <p:spPr>
          <a:xfrm>
            <a:off x="286406" y="1114342"/>
            <a:ext cx="5532503" cy="561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Lenguaje de programación. 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Python fue concebido a fines de la década de 1980 por Guido van Rossum en </a:t>
            </a:r>
            <a:r>
              <a:rPr lang="es-BO" sz="2400" dirty="0" err="1"/>
              <a:t>Centrum</a:t>
            </a:r>
            <a:r>
              <a:rPr lang="es-BO" sz="2400" dirty="0"/>
              <a:t> </a:t>
            </a:r>
            <a:r>
              <a:rPr lang="es-BO" sz="2400" dirty="0" err="1"/>
              <a:t>Wiskunde</a:t>
            </a:r>
            <a:r>
              <a:rPr lang="es-BO" sz="2400" dirty="0"/>
              <a:t> &amp; </a:t>
            </a:r>
            <a:r>
              <a:rPr lang="es-BO" sz="2400" dirty="0" err="1"/>
              <a:t>Informatica</a:t>
            </a:r>
            <a:r>
              <a:rPr lang="es-BO" sz="2400" dirty="0"/>
              <a:t> (CWI) en los Países Bajos.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2000: Python 2.0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2018: Guido van Rossum, el "dictador benévolo de por vida" de Python, responsable de la toma de decisiones del proyecto, deja el proyecto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2022: Python 3.x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s-BO" sz="2400" dirty="0"/>
          </a:p>
          <a:p>
            <a:pPr>
              <a:lnSpc>
                <a:spcPct val="90000"/>
              </a:lnSpc>
            </a:pPr>
            <a:r>
              <a:rPr lang="es-BO" sz="2400" dirty="0"/>
              <a:t>Wikipedia, Google, </a:t>
            </a:r>
            <a:r>
              <a:rPr lang="es-BO" sz="2400" dirty="0" err="1"/>
              <a:t>Yahoo</a:t>
            </a:r>
            <a:r>
              <a:rPr lang="es-BO" sz="2400" dirty="0"/>
              <a:t>!, CERN, NASA, Facebook, Amazon, Instagram, Spotify</a:t>
            </a:r>
          </a:p>
        </p:txBody>
      </p:sp>
    </p:spTree>
    <p:extLst>
      <p:ext uri="{BB962C8B-B14F-4D97-AF65-F5344CB8AC3E}">
        <p14:creationId xmlns:p14="http://schemas.microsoft.com/office/powerpoint/2010/main" val="12408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F831-AEB0-7A89-542A-564A3F4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34" y="0"/>
            <a:ext cx="10515600" cy="1325563"/>
          </a:xfrm>
        </p:spPr>
        <p:txBody>
          <a:bodyPr/>
          <a:lstStyle/>
          <a:p>
            <a:r>
              <a:rPr lang="es-BO" dirty="0"/>
              <a:t>Entre paréntesis…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7F047-AC0D-5182-835E-8A8C9877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2" y="2113551"/>
            <a:ext cx="5392102" cy="4626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D18FB-F4F9-FC07-A5C4-033EBC4A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53" y="-462581"/>
            <a:ext cx="6081681" cy="3763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9791F-4FCF-ED87-B23E-D4C45A6E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78" y="3158026"/>
            <a:ext cx="6157270" cy="36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1CBB-0F55-14AD-220E-3F8DA371D0BB}"/>
              </a:ext>
            </a:extLst>
          </p:cNvPr>
          <p:cNvSpPr txBox="1"/>
          <p:nvPr/>
        </p:nvSpPr>
        <p:spPr>
          <a:xfrm>
            <a:off x="838200" y="1875354"/>
            <a:ext cx="6900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Anaconda:</a:t>
            </a:r>
          </a:p>
          <a:p>
            <a:r>
              <a:rPr lang="es-BO" sz="2000" dirty="0">
                <a:hlinkClick r:id="rId2"/>
              </a:rPr>
              <a:t>https://www.anaconda.com/</a:t>
            </a:r>
            <a:r>
              <a:rPr lang="en-US" sz="2000" dirty="0"/>
              <a:t> </a:t>
            </a:r>
            <a:endParaRPr lang="es-B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87AD-0E20-824D-51CB-8A75B8F6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52" y="288010"/>
            <a:ext cx="6327941" cy="570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195B2-BEE6-CEB0-C2CB-8A4DEC83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7" y="3429000"/>
            <a:ext cx="6096000" cy="2998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upload.wikimedia.org/wikipedia/commons/e/e2/Thonny...">
            <a:extLst>
              <a:ext uri="{FF2B5EF4-FFF2-40B4-BE49-F238E27FC236}">
                <a16:creationId xmlns:a16="http://schemas.microsoft.com/office/drawing/2014/main" id="{0CCEFB58-CC0D-6B83-AE76-7705920C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61" y="481535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1CBB-0F55-14AD-220E-3F8DA371D0BB}"/>
              </a:ext>
            </a:extLst>
          </p:cNvPr>
          <p:cNvSpPr txBox="1"/>
          <p:nvPr/>
        </p:nvSpPr>
        <p:spPr>
          <a:xfrm>
            <a:off x="838200" y="1875354"/>
            <a:ext cx="69005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IDE (Integrated Development Environments):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PyCharm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Spyder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Thonny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endParaRPr lang="es-BO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2C371E-01B4-BA13-5E93-0B7AA531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56" y="2454376"/>
            <a:ext cx="6381605" cy="3724905"/>
          </a:xfrm>
          <a:prstGeom prst="rect">
            <a:avLst/>
          </a:prstGeom>
        </p:spPr>
      </p:pic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28" y="734797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load.wikimedia.org/wikipedia/commons/1/1d/PyChar...">
            <a:extLst>
              <a:ext uri="{FF2B5EF4-FFF2-40B4-BE49-F238E27FC236}">
                <a16:creationId xmlns:a16="http://schemas.microsoft.com/office/drawing/2014/main" id="{02C6CA26-4FD2-0C6D-61F7-A9F1FF82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0" y="4295591"/>
            <a:ext cx="1405590" cy="14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pload.wikimedia.org/wikipedia/commons/thumb/9/9a/...">
            <a:extLst>
              <a:ext uri="{FF2B5EF4-FFF2-40B4-BE49-F238E27FC236}">
                <a16:creationId xmlns:a16="http://schemas.microsoft.com/office/drawing/2014/main" id="{209F03B4-B14C-022A-C4A0-AF115E89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86" y="3596243"/>
            <a:ext cx="1441170" cy="14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0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 y Spyder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7" y="81063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72373-7788-1463-C9B8-A6A1F306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85" y="1599731"/>
            <a:ext cx="9072954" cy="4762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BD398D-C8CF-53DA-5FA5-89EEB5D5FE0B}"/>
              </a:ext>
            </a:extLst>
          </p:cNvPr>
          <p:cNvSpPr/>
          <p:nvPr/>
        </p:nvSpPr>
        <p:spPr>
          <a:xfrm>
            <a:off x="1106905" y="1396471"/>
            <a:ext cx="4274820" cy="5196834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C1AAB-38F4-3737-CF79-2E8F88ED7878}"/>
              </a:ext>
            </a:extLst>
          </p:cNvPr>
          <p:cNvSpPr/>
          <p:nvPr/>
        </p:nvSpPr>
        <p:spPr>
          <a:xfrm>
            <a:off x="5561293" y="1905144"/>
            <a:ext cx="5792507" cy="1933679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DF401-C5F5-BFCD-38C0-43C08530FEEA}"/>
              </a:ext>
            </a:extLst>
          </p:cNvPr>
          <p:cNvSpPr/>
          <p:nvPr/>
        </p:nvSpPr>
        <p:spPr>
          <a:xfrm>
            <a:off x="5561293" y="3842527"/>
            <a:ext cx="5551876" cy="283148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5336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 y Spyder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7" y="81063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01E59-97E9-5086-0A64-3BA3EA34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30" y="1546308"/>
            <a:ext cx="9195252" cy="48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C5BD-2159-9D97-7CDC-2174DBCF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1742-0F00-9B16-0B06-A64294A7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5"/>
            <a:ext cx="10672482" cy="505596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Fundamentos de la inteligencia artificial (AI)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66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Herramientas y lenguajes de programación utilizados en la IA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Big Data e infraestructura de estimación e implementación de algoritmos de AI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Algoritmos generativos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Midjourney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DALL-E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Aprendizaje automático (machine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ML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no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Algoritmos de ML más comunes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Deep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(redes neuronales profundas)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Visión por computadora (CV)</a:t>
            </a:r>
            <a:endParaRPr lang="es-BO" sz="2900" dirty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BO" sz="38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Aplicaciones en economía y finanzas</a:t>
            </a:r>
            <a:endParaRPr lang="en-US" sz="51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b="1" dirty="0" err="1"/>
              <a:t>librerias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6C4003-E812-DB05-111A-EF0CB2041245}"/>
              </a:ext>
            </a:extLst>
          </p:cNvPr>
          <p:cNvSpPr txBox="1"/>
          <p:nvPr/>
        </p:nvSpPr>
        <p:spPr>
          <a:xfrm>
            <a:off x="838200" y="1875354"/>
            <a:ext cx="69005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Librerias</a:t>
            </a:r>
            <a:r>
              <a:rPr lang="en-US" sz="2000" dirty="0"/>
              <a:t>/</a:t>
            </a:r>
            <a:r>
              <a:rPr lang="en-US" sz="2000" dirty="0" err="1"/>
              <a:t>paquetes</a:t>
            </a:r>
            <a:r>
              <a:rPr lang="en-US" sz="2000" dirty="0"/>
              <a:t> </a:t>
            </a:r>
            <a:r>
              <a:rPr lang="en-US" sz="2000" dirty="0" err="1"/>
              <a:t>especializados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Scikit-learn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Tensorflow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Keras</a:t>
            </a:r>
            <a:endParaRPr lang="en-US" sz="2000" dirty="0"/>
          </a:p>
          <a:p>
            <a:endParaRPr lang="es-BO" sz="2000" dirty="0"/>
          </a:p>
        </p:txBody>
      </p:sp>
      <p:pic>
        <p:nvPicPr>
          <p:cNvPr id="1028" name="Picture 4" descr="TensorFlow">
            <a:extLst>
              <a:ext uri="{FF2B5EF4-FFF2-40B4-BE49-F238E27FC236}">
                <a16:creationId xmlns:a16="http://schemas.microsoft.com/office/drawing/2014/main" id="{4FF1E95F-588D-7099-EFFF-DF53A897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D3CA7-025F-5D41-9A10-B1DD8F1D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78" y="3938330"/>
            <a:ext cx="3715021" cy="2476681"/>
          </a:xfrm>
          <a:prstGeom prst="rect">
            <a:avLst/>
          </a:prstGeom>
        </p:spPr>
      </p:pic>
      <p:pic>
        <p:nvPicPr>
          <p:cNvPr id="1030" name="Picture 6" descr="Introducción a la librería Scikit-Learn de Python - 🤖 Aprende IA">
            <a:extLst>
              <a:ext uri="{FF2B5EF4-FFF2-40B4-BE49-F238E27FC236}">
                <a16:creationId xmlns:a16="http://schemas.microsoft.com/office/drawing/2014/main" id="{253C20E8-84D8-6526-3C07-98DD1A6C3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96" y="395213"/>
            <a:ext cx="505950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2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Scikit-learn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A9FDB3-DE7E-7CD0-00CE-BEE6B48FA132}"/>
              </a:ext>
            </a:extLst>
          </p:cNvPr>
          <p:cNvSpPr txBox="1"/>
          <p:nvPr/>
        </p:nvSpPr>
        <p:spPr>
          <a:xfrm>
            <a:off x="838200" y="1387279"/>
            <a:ext cx="4061059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hlinkClick r:id="rId3"/>
              </a:rPr>
              <a:t>https://scikit-learn.org/stable/</a:t>
            </a:r>
            <a:endParaRPr lang="es-BO" dirty="0"/>
          </a:p>
          <a:p>
            <a:endParaRPr lang="es-BO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Clasificación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Regresión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Agrupamiento (</a:t>
            </a:r>
            <a:r>
              <a:rPr lang="es-BO" sz="2400" dirty="0" err="1"/>
              <a:t>clustering</a:t>
            </a:r>
            <a:r>
              <a:rPr lang="es-BO" sz="2400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Reducción de la dimensionalidad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Selección de modelos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 err="1"/>
              <a:t>Pre-procesamiento</a:t>
            </a:r>
            <a:r>
              <a:rPr lang="es-BO" sz="2400" dirty="0"/>
              <a:t> de datos (preparación de datos)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ACC64-BB79-B27E-1CD2-EBB57645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60" y="1011062"/>
            <a:ext cx="5675207" cy="54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Anaconda cloud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08000F-77BB-F7DC-7AC8-2A6DD8C47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9479"/>
            <a:ext cx="11151476" cy="3651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D9C75-2F15-9A72-5B50-9D151DA29B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8280" t="16296" r="13205" b="19185"/>
          <a:stretch/>
        </p:blipFill>
        <p:spPr>
          <a:xfrm>
            <a:off x="6800192" y="441342"/>
            <a:ext cx="1469125" cy="14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1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Anaconda cloud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A9FDB3-DE7E-7CD0-00CE-BEE6B48FA132}"/>
              </a:ext>
            </a:extLst>
          </p:cNvPr>
          <p:cNvSpPr txBox="1"/>
          <p:nvPr/>
        </p:nvSpPr>
        <p:spPr>
          <a:xfrm>
            <a:off x="838199" y="1387279"/>
            <a:ext cx="7359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BO" sz="2800" dirty="0">
                <a:hlinkClick r:id="rId3"/>
              </a:rPr>
              <a:t>https://www.anaconda.com/code-in-the-cloud</a:t>
            </a:r>
            <a:r>
              <a:rPr lang="es-BO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2396A-D024-4670-74D8-679247C9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220" y="2072735"/>
            <a:ext cx="7206836" cy="4114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F23DD7-FC6D-F900-6473-79059D5E1EF6}"/>
              </a:ext>
            </a:extLst>
          </p:cNvPr>
          <p:cNvSpPr/>
          <p:nvPr/>
        </p:nvSpPr>
        <p:spPr>
          <a:xfrm>
            <a:off x="2220943" y="5547162"/>
            <a:ext cx="3160781" cy="945714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0554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Anaconda cloud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A9FDB3-DE7E-7CD0-00CE-BEE6B48FA132}"/>
              </a:ext>
            </a:extLst>
          </p:cNvPr>
          <p:cNvSpPr txBox="1"/>
          <p:nvPr/>
        </p:nvSpPr>
        <p:spPr>
          <a:xfrm>
            <a:off x="838200" y="1525777"/>
            <a:ext cx="4061059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BO" sz="2400" dirty="0"/>
              <a:t>Crear cuenta con su email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BO" sz="2400" dirty="0"/>
              <a:t>Crear un </a:t>
            </a:r>
            <a:r>
              <a:rPr lang="es-BO" sz="2400" dirty="0" err="1"/>
              <a:t>password</a:t>
            </a:r>
            <a:endParaRPr lang="es-BO" sz="24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BO" sz="2400" dirty="0"/>
              <a:t>Verificar email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BO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5FDD2-C045-C4F6-14AE-3B425D93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0" y="3429000"/>
            <a:ext cx="10943268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3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Anaconda cloud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1AAFD65-AD80-8FE8-0AED-BE4341593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5182"/>
            <a:ext cx="10373710" cy="4747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38A608-6367-AD65-11CA-DDEB725133DE}"/>
              </a:ext>
            </a:extLst>
          </p:cNvPr>
          <p:cNvSpPr/>
          <p:nvPr/>
        </p:nvSpPr>
        <p:spPr>
          <a:xfrm>
            <a:off x="3951890" y="4033672"/>
            <a:ext cx="1419323" cy="1513490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107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LAB Student TAH Campus_License 22/23 | University of Alberta Information  Services and Technology | Academic Software Discounts">
            <a:extLst>
              <a:ext uri="{FF2B5EF4-FFF2-40B4-BE49-F238E27FC236}">
                <a16:creationId xmlns:a16="http://schemas.microsoft.com/office/drawing/2014/main" id="{2E1E6D1C-AD80-2B18-13AE-3510C9E7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741" y="101478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MatLab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0F7AF1-543B-0AAD-FAE3-A0E75FEE2E86}"/>
              </a:ext>
            </a:extLst>
          </p:cNvPr>
          <p:cNvSpPr txBox="1"/>
          <p:nvPr/>
        </p:nvSpPr>
        <p:spPr>
          <a:xfrm>
            <a:off x="838200" y="1459855"/>
            <a:ext cx="583454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MATLAB (abreviatura de "Matrix </a:t>
            </a:r>
            <a:r>
              <a:rPr lang="es-ES" sz="2400" dirty="0" err="1"/>
              <a:t>Laboratory</a:t>
            </a:r>
            <a:r>
              <a:rPr lang="es-ES" sz="2400" dirty="0"/>
              <a:t>") es un entorno de programación y un lenguaje de programación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Cálculo numérico, análisis de datos,  visualización y la simulación.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Desarrollado por </a:t>
            </a:r>
            <a:r>
              <a:rPr lang="es-ES" sz="2400" dirty="0" err="1"/>
              <a:t>MathWorks</a:t>
            </a:r>
            <a:r>
              <a:rPr lang="es-ES" sz="2400" dirty="0"/>
              <a:t>, </a:t>
            </a:r>
            <a:r>
              <a:rPr lang="es-ES" sz="2400" dirty="0">
                <a:solidFill>
                  <a:srgbClr val="FF0000"/>
                </a:solidFill>
              </a:rPr>
              <a:t>no es gratis</a:t>
            </a:r>
            <a:r>
              <a:rPr lang="es-ES" sz="2400" dirty="0"/>
              <a:t>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Ampliamente utilizado en campos como la ingeniería, las ciencias de la computación, las matemáticas aplicadas y otras disciplinas científicas y técnicas.</a:t>
            </a:r>
          </a:p>
        </p:txBody>
      </p:sp>
    </p:spTree>
    <p:extLst>
      <p:ext uri="{BB962C8B-B14F-4D97-AF65-F5344CB8AC3E}">
        <p14:creationId xmlns:p14="http://schemas.microsoft.com/office/powerpoint/2010/main" val="2621094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MatLab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AA1EBD-8896-6C1D-E827-ED2DD1CA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012" y="1690688"/>
            <a:ext cx="8148654" cy="43779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403093-8E35-0AF7-4BA5-A11F6F50FF6D}"/>
              </a:ext>
            </a:extLst>
          </p:cNvPr>
          <p:cNvSpPr/>
          <p:nvPr/>
        </p:nvSpPr>
        <p:spPr>
          <a:xfrm>
            <a:off x="1718267" y="1396471"/>
            <a:ext cx="2230735" cy="5196834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E4E35-91C6-B85E-8DAD-6DCBF1571F5E}"/>
              </a:ext>
            </a:extLst>
          </p:cNvPr>
          <p:cNvSpPr/>
          <p:nvPr/>
        </p:nvSpPr>
        <p:spPr>
          <a:xfrm>
            <a:off x="4198580" y="2208317"/>
            <a:ext cx="5792507" cy="1933679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44D162-4424-C1FD-C164-EB2653079E30}"/>
              </a:ext>
            </a:extLst>
          </p:cNvPr>
          <p:cNvSpPr/>
          <p:nvPr/>
        </p:nvSpPr>
        <p:spPr>
          <a:xfrm>
            <a:off x="4043992" y="4471516"/>
            <a:ext cx="4426768" cy="1778560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D2BC3B-7F9F-8A1E-BE55-62232CF911A6}"/>
              </a:ext>
            </a:extLst>
          </p:cNvPr>
          <p:cNvSpPr/>
          <p:nvPr/>
        </p:nvSpPr>
        <p:spPr>
          <a:xfrm>
            <a:off x="8565749" y="4454825"/>
            <a:ext cx="2027357" cy="2038049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60952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 err="1"/>
              <a:t>MatLab</a:t>
            </a:r>
            <a:r>
              <a:rPr lang="en-US" sz="4000" b="1" dirty="0"/>
              <a:t> y redes </a:t>
            </a:r>
            <a:r>
              <a:rPr lang="en-US" sz="4000" b="1" dirty="0" err="1"/>
              <a:t>neuronales</a:t>
            </a:r>
            <a:r>
              <a:rPr lang="en-US" sz="4000" b="1" dirty="0"/>
              <a:t> </a:t>
            </a:r>
            <a:r>
              <a:rPr lang="en-US" sz="4000" b="1" dirty="0" err="1"/>
              <a:t>artificiales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ABED1F7-7831-70D5-227D-7935D4D70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13" y="1484140"/>
            <a:ext cx="6591871" cy="4854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DC9D8-2A61-F065-AD7D-98D671671E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4" t="20529" r="13877" b="8257"/>
          <a:stretch/>
        </p:blipFill>
        <p:spPr>
          <a:xfrm>
            <a:off x="1107413" y="2195027"/>
            <a:ext cx="4974568" cy="343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68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FAD8-C886-1CC1-B627-F12D01A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Matlab y Redes Neuronales Artificiales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90C09-F6E0-F3A6-5971-9E4EBE94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13" y="1690688"/>
            <a:ext cx="6706181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">
            <a:extLst>
              <a:ext uri="{FF2B5EF4-FFF2-40B4-BE49-F238E27FC236}">
                <a16:creationId xmlns:a16="http://schemas.microsoft.com/office/drawing/2014/main" id="{561D8A80-0590-80B6-B03D-22611C7AA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3D0D2-28E5-2058-2140-4D215848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Herramientas y lenguajes de programación utilizados en la IA</a:t>
            </a:r>
            <a:endParaRPr lang="es-BO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4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FAD8-C886-1CC1-B627-F12D01A2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Matlab y Redes Neuronales Artificiales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B9ECD-F01B-D8CF-C45F-12001B00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13" y="1887264"/>
            <a:ext cx="6576630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2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F92-3170-DC4A-2DF6-F9AB1596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Matlab y Redes Neuronales Artificiales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1D417-4D9D-065A-D42E-F6216162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04" y="1846878"/>
            <a:ext cx="6591871" cy="4846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83F788-1D25-045B-C176-986E813C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426" y="1434973"/>
            <a:ext cx="3190374" cy="54230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BF9143F-779D-408B-4969-3B80DF6CED0C}"/>
              </a:ext>
            </a:extLst>
          </p:cNvPr>
          <p:cNvCxnSpPr/>
          <p:nvPr/>
        </p:nvCxnSpPr>
        <p:spPr>
          <a:xfrm flipV="1">
            <a:off x="2914022" y="2642716"/>
            <a:ext cx="5194998" cy="11354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357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DDF92-3170-DC4A-2DF6-F9AB1596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Matlab y Redes Neuronales Artificiales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7D05B-E2E5-D28E-9B41-34FD781D7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030" y="1690688"/>
            <a:ext cx="6667500" cy="476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BCB848-081F-AF81-3013-F3916692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5" y="1975986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82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F1459-515A-4301-FFE5-8456EC7B32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8DF3-6768-320F-8E2D-D6C0950209C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9F195F-EB0A-BC0F-2CEC-45DE69A0F49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 dirty="0">
                <a:solidFill>
                  <a:srgbClr val="5B5B5B"/>
                </a:solidFill>
              </a:rPr>
              <a:t>¿Experiencia previa en 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58FB2-08B9-CE38-D45E-1B092DC5FA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54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AF1E9-358F-84BF-DADF-8204DFED6CB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CF5B3-CAD4-58BE-4340-AFE6CCE944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9EB5B4-F8CC-E9D7-CD4C-A9F1FA0BC5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 dirty="0">
                <a:solidFill>
                  <a:srgbClr val="5B5B5B"/>
                </a:solidFill>
              </a:rPr>
              <a:t>¿Experiencia previa con Python?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EA192F-DFDA-EB70-212B-67C0557C6A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1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200" y="1875354"/>
            <a:ext cx="69005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000" dirty="0"/>
              <a:t>Lenguaje y entorno para computación desarrollado por </a:t>
            </a:r>
            <a:r>
              <a:rPr lang="es-ES" sz="2000" dirty="0"/>
              <a:t>Robert Gentleman y Ross </a:t>
            </a:r>
            <a:r>
              <a:rPr lang="es-ES" sz="2000" dirty="0" err="1"/>
              <a:t>Ihaka</a:t>
            </a:r>
            <a:r>
              <a:rPr lang="es-ES" sz="2000" dirty="0"/>
              <a:t> (Universidad de Auckland) </a:t>
            </a:r>
            <a:r>
              <a:rPr lang="es-ES" sz="2000" dirty="0" err="1"/>
              <a:t>end</a:t>
            </a:r>
            <a:r>
              <a:rPr lang="es-ES" sz="2000" dirty="0"/>
              <a:t> 1993.</a:t>
            </a: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Similar al lenguaje y entorno S que fue desarrollado en Bell </a:t>
            </a:r>
            <a:r>
              <a:rPr lang="es-BO" sz="2000" dirty="0" err="1"/>
              <a:t>Laboratories</a:t>
            </a:r>
            <a:r>
              <a:rPr lang="es-BO" sz="2000" dirty="0"/>
              <a:t> (anteriormente AT&amp;T, ahora </a:t>
            </a:r>
            <a:r>
              <a:rPr lang="es-BO" sz="2000" dirty="0" err="1"/>
              <a:t>Lucent</a:t>
            </a:r>
            <a:r>
              <a:rPr lang="es-BO" sz="2000" dirty="0"/>
              <a:t> Technologies) por John Chambers y colegas a </a:t>
            </a:r>
            <a:r>
              <a:rPr lang="es-BO" sz="2000" dirty="0" err="1"/>
              <a:t>fnales</a:t>
            </a:r>
            <a:r>
              <a:rPr lang="es-BO" sz="2000" dirty="0"/>
              <a:t> de los 70’s.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R está disponible como Software Libre bajo los términos de la Licencia Pública General GNU de la Free Software </a:t>
            </a:r>
            <a:r>
              <a:rPr lang="es-BO" sz="2000" dirty="0" err="1"/>
              <a:t>Foundation</a:t>
            </a:r>
            <a:r>
              <a:rPr lang="es-BO" sz="2000" dirty="0"/>
              <a:t> en forma de código fuente.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Compila y se ejecuta en una amplia variedad de plataformas UNIX y sistemas similares (Linux), Windows y MacOS.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D057E161-C774-B5FF-F566-B2C961E1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35" y="1330993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1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200" y="1875354"/>
            <a:ext cx="6900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 es un </a:t>
            </a:r>
            <a:r>
              <a:rPr lang="en-US" sz="2000" dirty="0" err="1"/>
              <a:t>ambiente</a:t>
            </a:r>
            <a:r>
              <a:rPr lang="en-US" sz="2000" dirty="0"/>
              <a:t> de </a:t>
            </a:r>
            <a:r>
              <a:rPr lang="en-US" sz="2000" dirty="0" err="1"/>
              <a:t>computacion</a:t>
            </a:r>
            <a:endParaRPr lang="en-US" sz="2000" dirty="0"/>
          </a:p>
          <a:p>
            <a:r>
              <a:rPr lang="en-US" sz="2000" dirty="0"/>
              <a:t>Para </a:t>
            </a:r>
            <a:r>
              <a:rPr lang="en-US" sz="2000" dirty="0" err="1"/>
              <a:t>descargar</a:t>
            </a:r>
            <a:r>
              <a:rPr lang="en-US" sz="2000" dirty="0"/>
              <a:t> R: </a:t>
            </a:r>
          </a:p>
          <a:p>
            <a:r>
              <a:rPr lang="en-US" sz="2000" dirty="0">
                <a:hlinkClick r:id="rId3"/>
              </a:rPr>
              <a:t>https://cran.r-project.org/bin/windows/base/</a:t>
            </a:r>
            <a:r>
              <a:rPr lang="en-US" sz="2000" dirty="0"/>
              <a:t> </a:t>
            </a:r>
            <a:endParaRPr lang="es-BO" sz="20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D057E161-C774-B5FF-F566-B2C961E1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35" y="1330993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6DA29-75DC-E203-7FC3-7838CBD0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8" y="2955245"/>
            <a:ext cx="7416479" cy="3578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5AB574-3346-EC79-05F1-EFE57C323B5B}"/>
              </a:ext>
            </a:extLst>
          </p:cNvPr>
          <p:cNvSpPr txBox="1"/>
          <p:nvPr/>
        </p:nvSpPr>
        <p:spPr>
          <a:xfrm>
            <a:off x="532435" y="3588152"/>
            <a:ext cx="4606724" cy="378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579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199" y="1875354"/>
            <a:ext cx="9671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Para </a:t>
            </a:r>
            <a:r>
              <a:rPr lang="en-US" sz="2800" dirty="0" err="1"/>
              <a:t>trabajar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R </a:t>
            </a:r>
            <a:r>
              <a:rPr lang="en-US" sz="2800" dirty="0" err="1"/>
              <a:t>normalmente</a:t>
            </a:r>
            <a:r>
              <a:rPr lang="en-US" sz="2800" dirty="0"/>
              <a:t> se </a:t>
            </a:r>
            <a:r>
              <a:rPr lang="en-US" sz="2800" dirty="0" err="1"/>
              <a:t>usa</a:t>
            </a:r>
            <a:r>
              <a:rPr lang="en-US" sz="2800" dirty="0"/>
              <a:t> </a:t>
            </a:r>
            <a:r>
              <a:rPr lang="en-US" sz="2800" dirty="0" err="1"/>
              <a:t>Rstudio</a:t>
            </a:r>
            <a:r>
              <a:rPr lang="en-US" sz="2800" dirty="0"/>
              <a:t> (“Posit”):</a:t>
            </a:r>
          </a:p>
          <a:p>
            <a:r>
              <a:rPr lang="es-BO" sz="2800" dirty="0">
                <a:hlinkClick r:id="rId3"/>
              </a:rPr>
              <a:t>https://posit.co/download/rstudio-desktop/</a:t>
            </a:r>
            <a:r>
              <a:rPr lang="es-BO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99BF0-BA39-C8E9-4233-62154085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81" y="3113080"/>
            <a:ext cx="10364098" cy="3139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B79AE-A620-C1D4-EBA1-606843CF10B1}"/>
              </a:ext>
            </a:extLst>
          </p:cNvPr>
          <p:cNvSpPr txBox="1"/>
          <p:nvPr/>
        </p:nvSpPr>
        <p:spPr>
          <a:xfrm>
            <a:off x="5567423" y="3688355"/>
            <a:ext cx="4606724" cy="14773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  <a:p>
            <a:endParaRPr lang="es-BO" dirty="0"/>
          </a:p>
          <a:p>
            <a:endParaRPr lang="es-BO" dirty="0"/>
          </a:p>
          <a:p>
            <a:endParaRPr lang="es-BO" dirty="0"/>
          </a:p>
          <a:p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D4246-C353-215A-808E-D7B513DB1DF0}"/>
              </a:ext>
            </a:extLst>
          </p:cNvPr>
          <p:cNvSpPr txBox="1"/>
          <p:nvPr/>
        </p:nvSpPr>
        <p:spPr>
          <a:xfrm>
            <a:off x="5031606" y="402599"/>
            <a:ext cx="4815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IDE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(Integrated Development Environment)</a:t>
            </a:r>
          </a:p>
        </p:txBody>
      </p:sp>
    </p:spTree>
    <p:extLst>
      <p:ext uri="{BB962C8B-B14F-4D97-AF65-F5344CB8AC3E}">
        <p14:creationId xmlns:p14="http://schemas.microsoft.com/office/powerpoint/2010/main" val="300797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199" y="1875354"/>
            <a:ext cx="9671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Pero </a:t>
            </a:r>
            <a:r>
              <a:rPr lang="en-US" sz="2800" dirty="0" err="1"/>
              <a:t>existen</a:t>
            </a:r>
            <a:r>
              <a:rPr lang="en-US" sz="2800" dirty="0"/>
              <a:t> </a:t>
            </a:r>
            <a:r>
              <a:rPr lang="en-US" sz="2800" dirty="0" err="1"/>
              <a:t>otras</a:t>
            </a:r>
            <a:r>
              <a:rPr lang="en-US" sz="2800" dirty="0"/>
              <a:t> </a:t>
            </a:r>
            <a:r>
              <a:rPr lang="en-US" sz="2800" dirty="0" err="1"/>
              <a:t>alternativas</a:t>
            </a:r>
            <a:r>
              <a:rPr lang="en-US" sz="2800" dirty="0"/>
              <a:t> </a:t>
            </a:r>
            <a:r>
              <a:rPr lang="en-US" sz="2800" dirty="0" err="1"/>
              <a:t>interesantes</a:t>
            </a:r>
            <a:r>
              <a:rPr lang="en-US" sz="2800" dirty="0"/>
              <a:t>: </a:t>
            </a:r>
            <a:r>
              <a:rPr lang="en-US" sz="2800" dirty="0" err="1"/>
              <a:t>Ranalyticflow</a:t>
            </a:r>
            <a:endParaRPr lang="en-US" sz="2800" dirty="0"/>
          </a:p>
          <a:p>
            <a:r>
              <a:rPr lang="es-BO" sz="2800" dirty="0">
                <a:hlinkClick r:id="rId3"/>
              </a:rPr>
              <a:t>https://r.analyticflow.com/en/</a:t>
            </a:r>
            <a:r>
              <a:rPr lang="es-BO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C3659-F8B2-A06E-92AF-7A823545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48" y="2542104"/>
            <a:ext cx="6095608" cy="407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55345-7619-5E0D-D1B4-E43D50DD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38" y="3004836"/>
            <a:ext cx="4662957" cy="3488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B9AE9-C346-6A01-1C14-1053250578D4}"/>
              </a:ext>
            </a:extLst>
          </p:cNvPr>
          <p:cNvSpPr txBox="1"/>
          <p:nvPr/>
        </p:nvSpPr>
        <p:spPr>
          <a:xfrm>
            <a:off x="3449256" y="3958943"/>
            <a:ext cx="2106591" cy="6463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  <a:p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34B20-B506-3F98-3391-B33EB4E34720}"/>
              </a:ext>
            </a:extLst>
          </p:cNvPr>
          <p:cNvSpPr txBox="1"/>
          <p:nvPr/>
        </p:nvSpPr>
        <p:spPr>
          <a:xfrm>
            <a:off x="5031606" y="402599"/>
            <a:ext cx="4815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IDE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(Integrated Development Environment)</a:t>
            </a:r>
          </a:p>
        </p:txBody>
      </p:sp>
    </p:spTree>
    <p:extLst>
      <p:ext uri="{BB962C8B-B14F-4D97-AF65-F5344CB8AC3E}">
        <p14:creationId xmlns:p14="http://schemas.microsoft.com/office/powerpoint/2010/main" val="8560739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a1ffbdd1-63a9-4fef-9a4a-09b1e381b39f"/>
  <p:tag name="SLIDO_EVENT_SECTION_UUID" val="9b8d9f9b-6124-4dde-98ff-5d4dd10a68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E2ODgwODV9"/>
  <p:tag name="SLIDO_TYPE" val="SlidoPoll"/>
  <p:tag name="SLIDO_POLL_UUID" val="95245656-9b76-4237-a578-f4999eb076d9"/>
  <p:tag name="SLIDO_TIMELINE" val="W3sicG9sbFF1ZXN0aW9uVXVpZCI6IjRmOGQ2ZjU0LTExMWEtNDE1OC04MzIzLTA1OGZjNWE2Nzc2My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ti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E2ODgxNTF9"/>
  <p:tag name="SLIDO_TYPE" val="SlidoPoll"/>
  <p:tag name="SLIDO_POLL_UUID" val="b4ef9b39-8232-4c41-8952-034cbc449f8c"/>
  <p:tag name="SLIDO_TIMELINE" val="W3sicG9sbFF1ZXN0aW9uVXVpZCI6ImRhZWUyZGMyLThmYTItNGNhYi04ODhmLWZlZmM3NDY3YzA5O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ti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824</Words>
  <Application>Microsoft Office PowerPoint</Application>
  <PresentationFormat>Widescreen</PresentationFormat>
  <Paragraphs>119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Nova Cond</vt:lpstr>
      <vt:lpstr>Calibri</vt:lpstr>
      <vt:lpstr>Calibri Light</vt:lpstr>
      <vt:lpstr>Helvetica Neue</vt:lpstr>
      <vt:lpstr>Impact</vt:lpstr>
      <vt:lpstr>Office Theme</vt:lpstr>
      <vt:lpstr>Aplicaciones de Inteligencia Artificial en Economía y Finanzas</vt:lpstr>
      <vt:lpstr>Contenido</vt:lpstr>
      <vt:lpstr>Herramientas y lenguajes de programación utilizados en la IA</vt:lpstr>
      <vt:lpstr>PowerPoint Presentation</vt:lpstr>
      <vt:lpstr>PowerPoint Presentation</vt:lpstr>
      <vt:lpstr>R</vt:lpstr>
      <vt:lpstr>R</vt:lpstr>
      <vt:lpstr>R</vt:lpstr>
      <vt:lpstr>R</vt:lpstr>
      <vt:lpstr>R y RStudio</vt:lpstr>
      <vt:lpstr>R y librerías (paquetes)</vt:lpstr>
      <vt:lpstr>R y RAnalyticWorkflow</vt:lpstr>
      <vt:lpstr>R y RAnalyticWorkflow</vt:lpstr>
      <vt:lpstr>Python</vt:lpstr>
      <vt:lpstr>Entre paréntesis…</vt:lpstr>
      <vt:lpstr>Python</vt:lpstr>
      <vt:lpstr>Python</vt:lpstr>
      <vt:lpstr>Python y Spyder</vt:lpstr>
      <vt:lpstr>Python y Spyder</vt:lpstr>
      <vt:lpstr>Python: librerias</vt:lpstr>
      <vt:lpstr>Python: Scikit-learn</vt:lpstr>
      <vt:lpstr>Python: Anaconda cloud</vt:lpstr>
      <vt:lpstr>Python: Anaconda cloud</vt:lpstr>
      <vt:lpstr>Python: Anaconda cloud</vt:lpstr>
      <vt:lpstr>Python: Anaconda cloud</vt:lpstr>
      <vt:lpstr>MatLab</vt:lpstr>
      <vt:lpstr>MatLab</vt:lpstr>
      <vt:lpstr>MatLab y redes neuronales artificiales</vt:lpstr>
      <vt:lpstr>Matlab y Redes Neuronales Artificiales</vt:lpstr>
      <vt:lpstr>Matlab y Redes Neuronales Artificiales</vt:lpstr>
      <vt:lpstr>Matlab y Redes Neuronales Artificiales</vt:lpstr>
      <vt:lpstr>Matlab y Redes Neuronales Artificiales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Inteligencia Artificial en Economía y Finanzas</dc:title>
  <dc:creator>Rolando Gonzales Martinez</dc:creator>
  <cp:lastModifiedBy>Rolando Gonzales Martinez</cp:lastModifiedBy>
  <cp:revision>10</cp:revision>
  <dcterms:created xsi:type="dcterms:W3CDTF">2023-07-16T11:55:00Z</dcterms:created>
  <dcterms:modified xsi:type="dcterms:W3CDTF">2023-08-17T14:42:44Z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